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448" r:id="rId1"/>
  </p:sldMasterIdLst>
  <p:notesMasterIdLst>
    <p:notesMasterId r:id="rId9"/>
  </p:notesMasterIdLst>
  <p:handoutMasterIdLst>
    <p:handoutMasterId r:id="rId10"/>
  </p:handoutMasterIdLst>
  <p:sldIdLst>
    <p:sldId id="256" r:id="rId2"/>
    <p:sldId id="671" r:id="rId3"/>
    <p:sldId id="672" r:id="rId4"/>
    <p:sldId id="673" r:id="rId5"/>
    <p:sldId id="677" r:id="rId6"/>
    <p:sldId id="675" r:id="rId7"/>
    <p:sldId id="676" r:id="rId8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3A3"/>
    <a:srgbClr val="CBD9EB"/>
    <a:srgbClr val="0066CC"/>
    <a:srgbClr val="FFDDDD"/>
    <a:srgbClr val="FFC5C5"/>
    <a:srgbClr val="FF9393"/>
    <a:srgbClr val="DFA6A5"/>
    <a:srgbClr val="008000"/>
    <a:srgbClr val="00CC00"/>
    <a:srgbClr val="FBB3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824" autoAdjust="0"/>
    <p:restoredTop sz="93143" autoAdjust="0"/>
  </p:normalViewPr>
  <p:slideViewPr>
    <p:cSldViewPr snapToGrid="0">
      <p:cViewPr varScale="1">
        <p:scale>
          <a:sx n="108" d="100"/>
          <a:sy n="108" d="100"/>
        </p:scale>
        <p:origin x="-17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2000" baseline="0" dirty="0">
                <a:solidFill>
                  <a:srgbClr val="C00000"/>
                </a:solidFill>
              </a:rPr>
              <a:t>ДОСТИЖЕНИЕ </a:t>
            </a:r>
            <a:endParaRPr lang="ru-RU" sz="2000" baseline="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2000" baseline="0" dirty="0" smtClean="0">
                <a:solidFill>
                  <a:srgbClr val="C00000"/>
                </a:solidFill>
              </a:rPr>
              <a:t>ПОКАЗАТЕЛЕЙ</a:t>
            </a:r>
            <a:endParaRPr lang="ru-RU" sz="2000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2399822425757613"/>
          <c:y val="2.0862562634216184E-2"/>
        </c:manualLayout>
      </c:layout>
    </c:title>
    <c:plotArea>
      <c:layout>
        <c:manualLayout>
          <c:layoutTarget val="inner"/>
          <c:xMode val="edge"/>
          <c:yMode val="edge"/>
          <c:x val="5.1129699292039532E-2"/>
          <c:y val="0.21728749105225495"/>
          <c:w val="0.54905394985864142"/>
          <c:h val="0.525656764495347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ДОСТИЖЕНИЕ ПОКАЗАТЕЛЕЙ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Достигнуты</c:v>
                </c:pt>
                <c:pt idx="1">
                  <c:v>Не достигнуты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</c:v>
                </c:pt>
                <c:pt idx="1">
                  <c:v>13</c:v>
                </c:pt>
              </c:numCache>
            </c:numRef>
          </c:val>
        </c:ser>
        <c:dLbls/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3.8322157059744393E-2"/>
          <c:y val="0.80949162908034555"/>
          <c:w val="0.43194560620575256"/>
          <c:h val="0.19050837091965447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baseline="0" dirty="0">
                <a:solidFill>
                  <a:srgbClr val="C00000"/>
                </a:solidFill>
              </a:rPr>
              <a:t>ВЫПОЛНЕНИЕ </a:t>
            </a:r>
            <a:endParaRPr lang="ru-RU" baseline="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aseline="0" dirty="0" smtClean="0">
                <a:solidFill>
                  <a:srgbClr val="C00000"/>
                </a:solidFill>
              </a:rPr>
              <a:t>МЕРОПРИЯТИЙ</a:t>
            </a:r>
            <a:endParaRPr lang="ru-RU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9021378156745964"/>
          <c:y val="0"/>
        </c:manualLayout>
      </c:layout>
    </c:title>
    <c:plotArea>
      <c:layout>
        <c:manualLayout>
          <c:layoutTarget val="inner"/>
          <c:xMode val="edge"/>
          <c:yMode val="edge"/>
          <c:x val="0.24335535947453804"/>
          <c:y val="0.20389463135092101"/>
          <c:w val="0.47308827602579834"/>
          <c:h val="0.5162542212097411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ВЫПОЛНЕНИЕ МЕРОПРИЯТИЙ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Выполнены</c:v>
                </c:pt>
                <c:pt idx="1">
                  <c:v>Не выполнены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93</c:v>
                </c:pt>
                <c:pt idx="1">
                  <c:v>16</c:v>
                </c:pt>
              </c:numCache>
            </c:numRef>
          </c:val>
        </c:ser>
        <c:dLbls/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0.3370466505757132"/>
          <c:y val="0.80601325657399048"/>
          <c:w val="0.35456040145240925"/>
          <c:h val="0.14463397238388676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2046783625730994"/>
          <c:y val="2.8125081075241649E-2"/>
          <c:w val="0.5350877192982455"/>
          <c:h val="0.58436886353457862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КОТ ФОМС</c:v>
                </c:pt>
              </c:strCache>
            </c:strRef>
          </c:tx>
          <c:dLbls>
            <c:dLbl>
              <c:idx val="0"/>
              <c:layout>
                <c:manualLayout>
                  <c:x val="-0.14035087719298245"/>
                  <c:y val="-4.8613246535508726E-2"/>
                </c:manualLayout>
              </c:layout>
              <c:showVal val="1"/>
            </c:dLbl>
            <c:dLbl>
              <c:idx val="1"/>
              <c:layout>
                <c:manualLayout>
                  <c:x val="0.17836257309941519"/>
                  <c:y val="-5.1313982454148116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22806.587900000002</c:v>
                </c:pt>
                <c:pt idx="1">
                  <c:v>22578.636299999995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dLbls>
            <c:dLbl>
              <c:idx val="0"/>
              <c:layout>
                <c:manualLayout>
                  <c:x val="-0.14912280701754385"/>
                  <c:y val="1.6204415511836243E-2"/>
                </c:manualLayout>
              </c:layout>
              <c:showVal val="1"/>
            </c:dLbl>
            <c:dLbl>
              <c:idx val="1"/>
              <c:layout>
                <c:manualLayout>
                  <c:x val="0.16959064327485376"/>
                  <c:y val="1.62044155118362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5068.3371099999995</c:v>
                </c:pt>
                <c:pt idx="1">
                  <c:v>4995.9259600000005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dLbls>
            <c:dLbl>
              <c:idx val="0"/>
              <c:layout>
                <c:manualLayout>
                  <c:x val="-0.15204678362573101"/>
                  <c:y val="2.1605887349114995E-2"/>
                </c:manualLayout>
              </c:layout>
              <c:showVal val="1"/>
            </c:dLbl>
            <c:dLbl>
              <c:idx val="1"/>
              <c:layout>
                <c:manualLayout>
                  <c:x val="0.17251461988304093"/>
                  <c:y val="2.430662326775436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3108.4841900000001</c:v>
                </c:pt>
                <c:pt idx="1">
                  <c:v>2988.4630499999998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ФСС</c:v>
                </c:pt>
              </c:strCache>
            </c:strRef>
          </c:tx>
          <c:dLbls>
            <c:dLbl>
              <c:idx val="0"/>
              <c:layout>
                <c:manualLayout>
                  <c:x val="-0.16081871345029242"/>
                  <c:y val="-5.1645726393760487E-3"/>
                </c:manualLayout>
              </c:layout>
              <c:showVal val="1"/>
            </c:dLbl>
            <c:dLbl>
              <c:idx val="1"/>
              <c:layout>
                <c:manualLayout>
                  <c:x val="0.15497076023391812"/>
                  <c:y val="-2.7007359186393748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0.0</c:formatCode>
                <c:ptCount val="2"/>
                <c:pt idx="0">
                  <c:v>92.9</c:v>
                </c:pt>
                <c:pt idx="1">
                  <c:v>88.467000000000013</c:v>
                </c:pt>
              </c:numCache>
            </c:numRef>
          </c:val>
        </c:ser>
        <c:dLbls/>
        <c:overlap val="100"/>
        <c:axId val="81119872"/>
        <c:axId val="81129856"/>
      </c:barChart>
      <c:catAx>
        <c:axId val="81119872"/>
        <c:scaling>
          <c:orientation val="minMax"/>
        </c:scaling>
        <c:axPos val="b"/>
        <c:tickLblPos val="nextTo"/>
        <c:crossAx val="81129856"/>
        <c:crosses val="autoZero"/>
        <c:auto val="1"/>
        <c:lblAlgn val="ctr"/>
        <c:lblOffset val="100"/>
      </c:catAx>
      <c:valAx>
        <c:axId val="81129856"/>
        <c:scaling>
          <c:orientation val="minMax"/>
        </c:scaling>
        <c:delete val="1"/>
        <c:axPos val="l"/>
        <c:numFmt formatCode="0%" sourceLinked="1"/>
        <c:tickLblPos val="nextTo"/>
        <c:crossAx val="81119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4601464290647874E-2"/>
          <c:y val="0.72542107024848057"/>
          <c:w val="0.94787286457613862"/>
          <c:h val="0.11809148562166476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4072605144492498"/>
          <c:y val="3.2033688176061254E-2"/>
          <c:w val="0.77520769877851481"/>
          <c:h val="0.6437927272109083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dLbl>
              <c:idx val="2"/>
              <c:layout>
                <c:manualLayout>
                  <c:x val="6.0591357334667858E-3"/>
                  <c:y val="-2.6722620045584206E-2"/>
                </c:manualLayout>
              </c:layout>
              <c:showVal val="1"/>
            </c:dLbl>
            <c:dLbl>
              <c:idx val="3"/>
              <c:layout>
                <c:manualLayout>
                  <c:x val="-6.0591357334667294E-3"/>
                  <c:y val="-2.9394882050142578E-2"/>
                </c:manualLayout>
              </c:layout>
              <c:showVal val="1"/>
            </c:dLbl>
            <c:dLbl>
              <c:idx val="4"/>
              <c:layout>
                <c:manualLayout>
                  <c:x val="-3.0295678667333656E-3"/>
                  <c:y val="-1.8705834031908918E-2"/>
                </c:manualLayout>
              </c:layout>
              <c:showVal val="1"/>
            </c:dLbl>
            <c:dLbl>
              <c:idx val="5"/>
              <c:layout>
                <c:manualLayout>
                  <c:x val="6.0591357334667294E-3"/>
                  <c:y val="-2.405035804102575E-2"/>
                </c:manualLayout>
              </c:layout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70</c:v>
                </c:pt>
                <c:pt idx="1">
                  <c:v>75</c:v>
                </c:pt>
                <c:pt idx="2">
                  <c:v>80</c:v>
                </c:pt>
                <c:pt idx="3">
                  <c:v>82</c:v>
                </c:pt>
                <c:pt idx="4">
                  <c:v>84</c:v>
                </c:pt>
                <c:pt idx="5">
                  <c:v>85</c:v>
                </c:pt>
                <c:pt idx="6">
                  <c:v>86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>
                <c:manualLayout>
                  <c:x val="-6.3620925201400669E-2"/>
                  <c:y val="6.9478812118518821E-2"/>
                </c:manualLayout>
              </c:layout>
              <c:showVal val="1"/>
            </c:dLbl>
            <c:dLbl>
              <c:idx val="1"/>
              <c:layout>
                <c:manualLayout>
                  <c:x val="-9.6946171735467698E-2"/>
                  <c:y val="6.4134288109401999E-2"/>
                </c:manualLayout>
              </c:layout>
              <c:showVal val="1"/>
            </c:dLbl>
            <c:dLbl>
              <c:idx val="2"/>
              <c:layout>
                <c:manualLayout>
                  <c:x val="-0.16662623267033511"/>
                  <c:y val="2.672262004558416E-2"/>
                </c:manualLayout>
              </c:layout>
              <c:showVal val="1"/>
            </c:dLbl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70</c:v>
                </c:pt>
                <c:pt idx="1">
                  <c:v>75</c:v>
                </c:pt>
                <c:pt idx="2">
                  <c:v>84.7</c:v>
                </c:pt>
                <c:pt idx="3">
                  <c:v>89.1</c:v>
                </c:pt>
              </c:numCache>
            </c:numRef>
          </c:val>
        </c:ser>
        <c:dLbls/>
        <c:marker val="1"/>
        <c:axId val="81191296"/>
        <c:axId val="81192832"/>
      </c:lineChart>
      <c:catAx>
        <c:axId val="81191296"/>
        <c:scaling>
          <c:orientation val="minMax"/>
        </c:scaling>
        <c:axPos val="b"/>
        <c:numFmt formatCode="General" sourceLinked="1"/>
        <c:tickLblPos val="nextTo"/>
        <c:crossAx val="81192832"/>
        <c:crosses val="autoZero"/>
        <c:auto val="1"/>
        <c:lblAlgn val="ctr"/>
        <c:lblOffset val="100"/>
      </c:catAx>
      <c:valAx>
        <c:axId val="81192832"/>
        <c:scaling>
          <c:orientation val="minMax"/>
        </c:scaling>
        <c:axPos val="l"/>
        <c:numFmt formatCode="General" sourceLinked="1"/>
        <c:tickLblPos val="nextTo"/>
        <c:crossAx val="81191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277779128766516"/>
          <c:y val="0.75981902721289496"/>
          <c:w val="0.48715451297072521"/>
          <c:h val="8.9548551844407853E-2"/>
        </c:manualLayout>
      </c:layout>
    </c:legend>
    <c:plotVisOnly val="1"/>
    <c:dispBlanksAs val="gap"/>
  </c:chart>
  <c:txPr>
    <a:bodyPr/>
    <a:lstStyle/>
    <a:p>
      <a:pPr>
        <a:defRPr sz="12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1" y="2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E7EA679-D0D1-41E5-BBCC-34DE110321F6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6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1" y="9447846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66404-73B0-40DD-9839-687DB0CDC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242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1" y="2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C1A235-C37A-413D-A0F9-95167B936B58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91" tIns="46195" rIns="92391" bIns="4619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25514"/>
            <a:ext cx="5487040" cy="4475796"/>
          </a:xfrm>
          <a:prstGeom prst="rect">
            <a:avLst/>
          </a:prstGeom>
        </p:spPr>
        <p:txBody>
          <a:bodyPr vert="horz" lIns="92391" tIns="46195" rIns="92391" bIns="4619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846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1" y="9447846"/>
            <a:ext cx="2972548" cy="497841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CCB390-EECB-4451-AEC0-C3ADD15D3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846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3E413C-806C-4D43-804D-30DB0937E18D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9E0536-2163-4D4F-B12F-E890A0BE83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7175" b="612"/>
          <a:stretch>
            <a:fillRect/>
          </a:stretch>
        </p:blipFill>
        <p:spPr bwMode="auto">
          <a:xfrm>
            <a:off x="0" y="0"/>
            <a:ext cx="66548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20256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84776-B045-49BC-8B23-935E75D61297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E9639-F286-4683-A6F9-9D9D9148DE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0498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46FD81-77BD-4B39-B79C-9A5E97F31917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CA1B52-54D8-43D8-82A4-63213D8337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8177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BE112-BAE4-464E-A51A-6684CC35DBB7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3642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CFC3A-655C-4B17-92FB-11478543F0E9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D1645-6F64-4A58-9A01-BA7BA539DD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662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8A57B9-3734-41F2-B2E9-9F1A3483AA92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B53C8-7A74-41CF-9735-A220FDF731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7877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BCDEF2-FD20-4B74-B50E-E47F3A22383E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744D4-BBA6-4F68-A05E-5AE0ED1193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212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CB9D94-C70B-4A60-8E3E-5FCAC19E7DA3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28D61-71E1-4FAA-90FF-AB026272A8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6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445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6ABAF-C49B-426E-89C2-7D017D26B22B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DC800-3EC0-4B36-9883-EB6E8562BA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5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6807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C57781-DB35-4CE8-81C4-991DB5385657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B6D73-6B58-4673-AE20-E520D88C17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475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30D145-79D5-4DD1-A5EF-3B3CA027DCF9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EFEDC-3B76-489C-8805-608E285BE0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2" descr="I:\Флаг и лого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 bwMode="auto">
          <a:xfrm>
            <a:off x="0" y="0"/>
            <a:ext cx="3929063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3231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218AC1-611F-4DAD-9B10-436E98F7E133}" type="datetime1">
              <a:rPr lang="ru-RU" smtClean="0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481408-92A0-4AFA-9218-3C2ECA0D8C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85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4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356280" y="5373216"/>
            <a:ext cx="849694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ответственный исполнитель:</a:t>
            </a:r>
          </a:p>
          <a:p>
            <a:pPr algn="r" eaLnBrk="0" hangingPunct="0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Министерство здравоохранения 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Кировской области</a:t>
            </a:r>
            <a:endParaRPr lang="ru-RU" sz="1600" kern="0" dirty="0" smtClean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-5348" y="1866900"/>
            <a:ext cx="9144000" cy="92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>
              <a:defRPr/>
            </a:pPr>
            <a:r>
              <a:rPr lang="ru-RU" sz="2400" dirty="0" smtClean="0">
                <a:cs typeface="Arial" charset="0"/>
              </a:rPr>
              <a:t>Государственная программа </a:t>
            </a:r>
          </a:p>
          <a:p>
            <a:pPr algn="ctr" eaLnBrk="0" hangingPunct="0">
              <a:defRPr/>
            </a:pPr>
            <a:r>
              <a:rPr lang="ru-RU" sz="2400" kern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charset="0"/>
              </a:rPr>
              <a:t>Кировской области</a:t>
            </a:r>
            <a:endParaRPr lang="ru-RU" sz="4000" kern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0078" y="3060440"/>
            <a:ext cx="9149348" cy="1763487"/>
            <a:chOff x="-5348" y="2792512"/>
            <a:chExt cx="9149348" cy="145179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5348" y="3132270"/>
              <a:ext cx="9149348" cy="856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altLang="ru-RU" sz="40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РАЗВИТИЕ ЗДРАВООХРАНЕНИЯ</a:t>
              </a:r>
            </a:p>
            <a:p>
              <a:pPr algn="ctr">
                <a:lnSpc>
                  <a:spcPct val="70000"/>
                </a:lnSpc>
              </a:pPr>
              <a:endParaRPr lang="ru-RU" altLang="ru-RU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ru-RU" alt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Итоги </a:t>
              </a:r>
              <a:r>
                <a:rPr lang="ru-RU" altLang="ru-RU" sz="2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</a:t>
              </a:r>
              <a:r>
                <a:rPr lang="ru-RU" alt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 </a:t>
              </a:r>
              <a:r>
                <a:rPr lang="ru-RU" altLang="ru-RU" sz="2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08000" y="2792512"/>
              <a:ext cx="8102600" cy="0"/>
            </a:xfrm>
            <a:prstGeom prst="line">
              <a:avLst/>
            </a:prstGeom>
            <a:ln w="34925" cap="flat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40752" y="4244304"/>
              <a:ext cx="8102600" cy="0"/>
            </a:xfrm>
            <a:prstGeom prst="line">
              <a:avLst/>
            </a:prstGeom>
            <a:ln w="34925" cap="flat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340438274"/>
              </p:ext>
            </p:extLst>
          </p:nvPr>
        </p:nvGraphicFramePr>
        <p:xfrm>
          <a:off x="292100" y="1217925"/>
          <a:ext cx="4279900" cy="4667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080253207"/>
              </p:ext>
            </p:extLst>
          </p:nvPr>
        </p:nvGraphicFramePr>
        <p:xfrm>
          <a:off x="5222352" y="1217925"/>
          <a:ext cx="5054600" cy="463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806896" y="298748"/>
            <a:ext cx="7879904" cy="67161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</a:rPr>
              <a:t>ИТОГИ ХОДА РЕАЛИЗАЦИИ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ГОСУДАРСТВЕННОЙ ПРОГРАММЫ</a:t>
            </a: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49377" y="1217925"/>
            <a:ext cx="2594941" cy="670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C00000"/>
                </a:solidFill>
              </a:rPr>
              <a:t>ОСВОЕНИЕ СРЕДСТВ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/>
              <a:t>(МЛН.РУБ)</a:t>
            </a:r>
            <a:endParaRPr lang="ru-RU" sz="16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993316165"/>
              </p:ext>
            </p:extLst>
          </p:nvPr>
        </p:nvGraphicFramePr>
        <p:xfrm>
          <a:off x="2686050" y="2111128"/>
          <a:ext cx="4343400" cy="4702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089430" y="3666477"/>
            <a:ext cx="150920" cy="166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47677" y="3666477"/>
            <a:ext cx="150920" cy="166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098307" y="2753558"/>
            <a:ext cx="150920" cy="1666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656554" y="2753558"/>
            <a:ext cx="150920" cy="1666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99787" y="2417686"/>
            <a:ext cx="150920" cy="16661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658034" y="2417686"/>
            <a:ext cx="150920" cy="16661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101267" y="2135080"/>
            <a:ext cx="150920" cy="1666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659514" y="2135080"/>
            <a:ext cx="150920" cy="1666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7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СВЕДЕНИЯ О ДОСТИЖЕНИИ ЗНАЧЕНИЙ ЦЕЛЕВЫХ ПОКАЗАТЕЛЕЙ </a:t>
            </a:r>
          </a:p>
          <a:p>
            <a:pPr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ЭФФЕКТИВНОСТИ РЕАЛИЗАЦИИ ГОСПРОГРАММЫ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2021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986115" y="1464629"/>
            <a:ext cx="3837650" cy="815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укомплектованность </a:t>
            </a:r>
            <a:r>
              <a:rPr lang="ru-RU" sz="1100" dirty="0">
                <a:solidFill>
                  <a:schemeClr val="tx1"/>
                </a:solidFill>
              </a:rPr>
              <a:t>штатных должностей занятыми единицами (врачи</a:t>
            </a:r>
            <a:r>
              <a:rPr lang="ru-RU" sz="1100" dirty="0" smtClean="0">
                <a:solidFill>
                  <a:schemeClr val="tx1"/>
                </a:solidFill>
              </a:rPr>
              <a:t>) – 78,4 % 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(план-72,9 %)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980384" y="1381427"/>
            <a:ext cx="3843381" cy="0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29376" y="1322541"/>
            <a:ext cx="331693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>
                <a:solidFill>
                  <a:srgbClr val="C00000"/>
                </a:solidFill>
              </a:rPr>
              <a:t>у</a:t>
            </a:r>
            <a:r>
              <a:rPr lang="ru-RU" sz="1100" b="1" dirty="0" smtClean="0">
                <a:solidFill>
                  <a:srgbClr val="C00000"/>
                </a:solidFill>
              </a:rPr>
              <a:t>довлетворенность населения Кировской области 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 smtClean="0">
                <a:solidFill>
                  <a:srgbClr val="C00000"/>
                </a:solidFill>
              </a:rPr>
              <a:t>оказываемой медицинской помощью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 smtClean="0"/>
              <a:t>процентов</a:t>
            </a:r>
            <a:endParaRPr lang="ru-RU" sz="1100" dirty="0"/>
          </a:p>
        </p:txBody>
      </p:sp>
      <p:pic>
        <p:nvPicPr>
          <p:cNvPr id="1026" name="Picture 2" descr="Z:\Potapova\1\!\телеме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09" t="18825" r="16793" b="16367"/>
          <a:stretch/>
        </p:blipFill>
        <p:spPr bwMode="auto">
          <a:xfrm>
            <a:off x="3942535" y="3578505"/>
            <a:ext cx="1059778" cy="10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:\Potapova\1\!\Скора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98" t="11318" r="7498" b="14653"/>
          <a:stretch/>
        </p:blipFill>
        <p:spPr bwMode="auto">
          <a:xfrm>
            <a:off x="3942535" y="2371379"/>
            <a:ext cx="1059778" cy="98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Potapova\1\!\больница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34" t="17776" r="14576" b="18327"/>
          <a:stretch/>
        </p:blipFill>
        <p:spPr bwMode="auto">
          <a:xfrm>
            <a:off x="3916933" y="4979244"/>
            <a:ext cx="1162221" cy="95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002313" y="3282215"/>
            <a:ext cx="3827186" cy="15881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доля государственных медицинских организаций Кировской области, использующих медицинские информационные системы для организации и оказания медицинской помощи гражданам, обеспечивающих информационное взаимодействие с единой государственной информационной системой в сфере здравоохранения, в общем количестве медицинских организаций Кировской </a:t>
            </a:r>
            <a:r>
              <a:rPr lang="ru-RU" sz="1100" dirty="0" smtClean="0">
                <a:solidFill>
                  <a:schemeClr val="tx1"/>
                </a:solidFill>
              </a:rPr>
              <a:t>области – 100 % (план </a:t>
            </a:r>
            <a:r>
              <a:rPr lang="ru-RU" sz="1100" dirty="0">
                <a:solidFill>
                  <a:schemeClr val="tx1"/>
                </a:solidFill>
              </a:rPr>
              <a:t>– </a:t>
            </a:r>
            <a:r>
              <a:rPr lang="ru-RU" sz="1100" dirty="0" smtClean="0">
                <a:solidFill>
                  <a:schemeClr val="tx1"/>
                </a:solidFill>
              </a:rPr>
              <a:t>100 %)</a:t>
            </a:r>
          </a:p>
        </p:txBody>
      </p:sp>
      <p:pic>
        <p:nvPicPr>
          <p:cNvPr id="24" name="Picture 5" descr="Z:\Potapova\1\!\Кадры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97" t="14938" r="17502" b="17399"/>
          <a:stretch/>
        </p:blipFill>
        <p:spPr bwMode="auto">
          <a:xfrm>
            <a:off x="3942535" y="1455920"/>
            <a:ext cx="972622" cy="89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986115" y="2371379"/>
            <a:ext cx="3837652" cy="8145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доля медицинских и фармацевтических работников, получивших социальную поддержку, в общем количестве медицинских и фармацевтических </a:t>
            </a:r>
            <a:r>
              <a:rPr lang="ru-RU" sz="1100" dirty="0" smtClean="0">
                <a:solidFill>
                  <a:schemeClr val="tx1"/>
                </a:solidFill>
              </a:rPr>
              <a:t>работников – 11 %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(план – 11 %)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2313" y="5047477"/>
            <a:ext cx="3837650" cy="815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количество граждан, воспользовавшихся дистанционной записью на прием к врачу через Единый портал государственных </a:t>
            </a:r>
            <a:r>
              <a:rPr lang="ru-RU" sz="1100" dirty="0" smtClean="0">
                <a:solidFill>
                  <a:schemeClr val="tx1"/>
                </a:solidFill>
              </a:rPr>
              <a:t>услуг </a:t>
            </a:r>
            <a:r>
              <a:rPr lang="ru-RU" sz="1100" dirty="0">
                <a:solidFill>
                  <a:schemeClr val="tx1"/>
                </a:solidFill>
              </a:rPr>
              <a:t>– 187,81 </a:t>
            </a:r>
            <a:r>
              <a:rPr lang="ru-RU" sz="1100" dirty="0" smtClean="0">
                <a:solidFill>
                  <a:schemeClr val="tx1"/>
                </a:solidFill>
              </a:rPr>
              <a:t>тыс. человек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(план – 94,41 тыс. человек)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xmlns="" val="933502772"/>
              </p:ext>
            </p:extLst>
          </p:nvPr>
        </p:nvGraphicFramePr>
        <p:xfrm>
          <a:off x="111967" y="1863741"/>
          <a:ext cx="4235581" cy="4882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7817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2021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оказания медицинской </a:t>
            </a:r>
            <a:r>
              <a:rPr lang="ru-RU" sz="1600" dirty="0">
                <a:solidFill>
                  <a:schemeClr val="tx1"/>
                </a:solidFill>
              </a:rPr>
              <a:t>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52894" y="2882530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Организовано</a:t>
            </a:r>
            <a:b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центра амбулаторной онкологической помощи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базе КОГБУЗ «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Вятскополянская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ЦРБ» и КОГБУЗ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«Советская ЦРБ»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3380955" y="2882529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</a:rPr>
              <a:t>Произведена замена: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 48 модульных конструкций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6209014" y="288252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476 пациентов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эвакуировано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помощью санитарной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авиации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Z:\_Общие документы отдела\ФОТО на сайт\ЦАОП ККДЦ\DSC019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397" y="4763496"/>
            <a:ext cx="2243411" cy="149560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_Общие документы отдела\ФОТО на сайт\Санавиация _ноябрь 2020\DSC07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5998" y="4749081"/>
            <a:ext cx="2259509" cy="151002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APotapova\DOK\!Доклады\2021_02_20_Госпрограмма\ФАП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0982" y="3788229"/>
            <a:ext cx="2053423" cy="246144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286000" y="2219438"/>
            <a:ext cx="4572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8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 txBox="1">
            <a:spLocks/>
          </p:cNvSpPr>
          <p:nvPr/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2021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10" y="1666385"/>
            <a:ext cx="7599480" cy="890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«Совершенствование </a:t>
            </a:r>
            <a:r>
              <a:rPr lang="ru-RU" sz="1600" dirty="0">
                <a:solidFill>
                  <a:schemeClr val="tx1"/>
                </a:solidFill>
              </a:rPr>
              <a:t>оказания медицинской помощи, включая профилактику заболеваний и формирование здорового образа жизни, развитие медицинской реабилитации и санаторно-курортного </a:t>
            </a:r>
            <a:r>
              <a:rPr lang="ru-RU" sz="1600" dirty="0" smtClean="0">
                <a:solidFill>
                  <a:schemeClr val="tx1"/>
                </a:solidFill>
              </a:rPr>
              <a:t>лечения»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64070" y="1666384"/>
            <a:ext cx="0" cy="890204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80955" y="2916202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Реализованы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мероприятия по профилактике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снижению рисков распространения 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COVID-19 </a:t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48370" y="2916201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В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</a:rPr>
              <a:t>целях оказания паллиативной медицинской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</a:rPr>
              <a:t>помощи  приобретены: 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</a:rPr>
              <a:t>автомобили, медицинские изделия, в том числе для использования на дому, лекарственные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препараты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209014" y="288252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Обеспечена </a:t>
            </a:r>
            <a:r>
              <a:rPr lang="ru-RU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реализация прав граждан Кировской области на бесплатное оказание медицинской помощи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рамках Территориальной программы государственных гарантий </a:t>
            </a:r>
          </a:p>
          <a:p>
            <a:pPr algn="ctr"/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72"/>
          <a:stretch/>
        </p:blipFill>
        <p:spPr bwMode="auto">
          <a:xfrm>
            <a:off x="3531618" y="4692748"/>
            <a:ext cx="2272154" cy="1577200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d:\APotapova\DOK\!Доклады\IMG_5051.620x46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97"/>
          <a:stretch/>
        </p:blipFill>
        <p:spPr bwMode="auto">
          <a:xfrm>
            <a:off x="660323" y="4692749"/>
            <a:ext cx="2349574" cy="164065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>
                <a:lumMod val="75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60"/>
          <a:stretch/>
        </p:blipFill>
        <p:spPr bwMode="auto">
          <a:xfrm>
            <a:off x="6337988" y="4615971"/>
            <a:ext cx="2283499" cy="1653979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727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2021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731698"/>
            <a:ext cx="4861249" cy="5318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«Развитие </a:t>
            </a:r>
            <a:r>
              <a:rPr lang="ru-RU" sz="1600" dirty="0">
                <a:solidFill>
                  <a:schemeClr val="tx1"/>
                </a:solidFill>
              </a:rPr>
              <a:t>кадровых ресурсов в </a:t>
            </a:r>
            <a:r>
              <a:rPr lang="ru-RU" sz="1600" dirty="0" smtClean="0">
                <a:solidFill>
                  <a:schemeClr val="tx1"/>
                </a:solidFill>
              </a:rPr>
              <a:t>здравоохранении»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450" y="1731698"/>
            <a:ext cx="0" cy="531845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65804" y="2838985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105 медицинских работника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получили единовременную компенсационную выплату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3293863" y="2838985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1200"/>
              </a:spcBef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</a:rPr>
              <a:t>16 747 специалистов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вовлечены в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</a:rPr>
              <a:t>систему непрерывного образования медицинских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</a:rPr>
              <a:t>работников</a:t>
            </a:r>
            <a:endParaRPr lang="ru-RU" sz="12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6121924" y="2838983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 жилых помещений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приобретено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последующего предоставления </a:t>
            </a:r>
            <a:r>
              <a:rPr lang="ru-RU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медицинским </a:t>
            </a:r>
            <a:r>
              <a:rPr lang="ru-RU"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работникам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Z:\_Общие документы отдела\ФОТО на сайт\Центр онкологии дневной стационар\Фото-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66" r="14303"/>
          <a:stretch/>
        </p:blipFill>
        <p:spPr bwMode="auto">
          <a:xfrm>
            <a:off x="3465269" y="4023351"/>
            <a:ext cx="2248092" cy="223171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APotapova\DOK\!Доклады\2021_02_20_Госпрограмма\Фото-6.620x4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3" t="4611" r="28721" b="8851"/>
          <a:stretch/>
        </p:blipFill>
        <p:spPr bwMode="auto">
          <a:xfrm>
            <a:off x="618253" y="4023352"/>
            <a:ext cx="2268581" cy="223171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49" r="11524"/>
          <a:stretch/>
        </p:blipFill>
        <p:spPr bwMode="auto">
          <a:xfrm>
            <a:off x="6284618" y="4023352"/>
            <a:ext cx="2248092" cy="2246057"/>
          </a:xfrm>
          <a:prstGeom prst="round2DiagRect">
            <a:avLst>
              <a:gd name="adj1" fmla="val 16667"/>
              <a:gd name="adj2" fmla="val 0"/>
            </a:avLst>
          </a:prstGeom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399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858D23B3-BEED-46BF-8A6C-D6EDEBE7D63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039912"/>
            <a:ext cx="9144000" cy="0"/>
          </a:xfrm>
          <a:prstGeom prst="line">
            <a:avLst/>
          </a:prstGeom>
          <a:ln w="34925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52896" y="292696"/>
            <a:ext cx="8229600" cy="6716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ОСНОВНЫЕ РЕЗУЛЬТАТЫ РЕАЛИЗАЦИИ </a:t>
            </a:r>
          </a:p>
          <a:p>
            <a:pPr algn="r" fontAlgn="auto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</a:rPr>
              <a:t>ГОСУДАРСТВЕННОЙ ПРОГРАММЫ В </a:t>
            </a:r>
            <a:r>
              <a:rPr lang="ru-RU" sz="1600" b="1" dirty="0" smtClean="0">
                <a:solidFill>
                  <a:srgbClr val="C00000"/>
                </a:solidFill>
              </a:rPr>
              <a:t>2021 </a:t>
            </a:r>
            <a:r>
              <a:rPr lang="ru-RU" sz="1600" b="1" dirty="0">
                <a:solidFill>
                  <a:srgbClr val="C00000"/>
                </a:solidFill>
              </a:rPr>
              <a:t>ГОДУ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93" b="19617"/>
          <a:stretch>
            <a:fillRect/>
          </a:stretch>
        </p:blipFill>
        <p:spPr bwMode="auto">
          <a:xfrm>
            <a:off x="362720" y="127000"/>
            <a:ext cx="975740" cy="88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22310" y="1754155"/>
            <a:ext cx="5794310" cy="569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«</a:t>
            </a:r>
            <a:r>
              <a:rPr lang="ru-RU" sz="1600" dirty="0">
                <a:solidFill>
                  <a:schemeClr val="tx1"/>
                </a:solidFill>
              </a:rPr>
              <a:t>Развитие информационных технологий в </a:t>
            </a:r>
            <a:r>
              <a:rPr lang="ru-RU" sz="1600" dirty="0" smtClean="0">
                <a:solidFill>
                  <a:schemeClr val="tx1"/>
                </a:solidFill>
              </a:rPr>
              <a:t>здравоохранении»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4070" y="1754155"/>
            <a:ext cx="0" cy="569167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897" y="1389385"/>
            <a:ext cx="1985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подпрограмма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88819" y="2899948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Продолжается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созданию единого цифрового контура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здравоохранении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основе единой государственной информационной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системы</a:t>
            </a:r>
            <a:b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сфере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здравоохранения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3380955" y="2899947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100 %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медицинских организаций </a:t>
            </a:r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обеспечивают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межведомственное электронное взаимодействие с учреждениями медико-социальной экспертизы, фондом социального страхования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РФ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6209014" y="2899946"/>
            <a:ext cx="2573481" cy="3553095"/>
          </a:xfrm>
          <a:prstGeom prst="round2Diag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13 171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автоматизированное рабочее место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организовано </a:t>
            </a:r>
            <a:b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медицинских организациях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Z:\_Общие документы отдела\ФОТО на сайт\Корень\IMG_1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6200" y="4803718"/>
            <a:ext cx="2203550" cy="146892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_Общие документы отдела\ФОТО на сайт\ЦАОП ККДЦ\DSC01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0546" y="4855747"/>
            <a:ext cx="2154300" cy="14362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_Общие документы отдела\ФОТО на сайт\Женская консультация ККДЦ на преображенской\Фото-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602" y="4876997"/>
            <a:ext cx="2116912" cy="14149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2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35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15528</TotalTime>
  <Words>386</Words>
  <Application>Microsoft Office PowerPoint</Application>
  <PresentationFormat>Экран 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Модернизация здравоохранения Кировской области</dc:title>
  <dc:creator>Ирина</dc:creator>
  <cp:lastModifiedBy>user</cp:lastModifiedBy>
  <cp:revision>2495</cp:revision>
  <cp:lastPrinted>2022-04-18T13:40:06Z</cp:lastPrinted>
  <dcterms:created xsi:type="dcterms:W3CDTF">2011-01-25T12:42:03Z</dcterms:created>
  <dcterms:modified xsi:type="dcterms:W3CDTF">2022-04-18T14:47:15Z</dcterms:modified>
</cp:coreProperties>
</file>